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68" r:id="rId2"/>
    <p:sldId id="256" r:id="rId3"/>
    <p:sldId id="257" r:id="rId4"/>
    <p:sldId id="263" r:id="rId5"/>
    <p:sldId id="264" r:id="rId6"/>
    <p:sldId id="265" r:id="rId7"/>
    <p:sldId id="266" r:id="rId8"/>
    <p:sldId id="267" r:id="rId9"/>
    <p:sldId id="259" r:id="rId10"/>
    <p:sldId id="258" r:id="rId11"/>
    <p:sldId id="262" r:id="rId12"/>
    <p:sldId id="260" r:id="rId13"/>
    <p:sldId id="261"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286761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306795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881589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4022613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455778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2922228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3415129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1345395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146679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BA1D1A-CB83-4130-944C-74DB991E99CA}" type="datetimeFigureOut">
              <a:rPr lang="en-US" smtClean="0"/>
              <a:pPr/>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343370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BA1D1A-CB83-4130-944C-74DB991E99CA}" type="datetimeFigureOut">
              <a:rPr lang="en-US" smtClean="0"/>
              <a:pPr/>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316300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A1D1A-CB83-4130-944C-74DB991E99CA}" type="datetimeFigureOut">
              <a:rPr lang="en-US" smtClean="0"/>
              <a:pPr/>
              <a:t>9/26/2022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165749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BA1D1A-CB83-4130-944C-74DB991E99CA}" type="datetimeFigureOut">
              <a:rPr lang="en-US" smtClean="0"/>
              <a:pPr/>
              <a:t>9/26/2022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4599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A1D1A-CB83-4130-944C-74DB991E99CA}" type="datetimeFigureOut">
              <a:rPr lang="en-US" smtClean="0"/>
              <a:pPr/>
              <a:t>9/26/2022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387635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1BA1D1A-CB83-4130-944C-74DB991E99CA}" type="datetimeFigureOut">
              <a:rPr lang="en-US" smtClean="0"/>
              <a:pPr/>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4016802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BA1D1A-CB83-4130-944C-74DB991E99CA}" type="datetimeFigureOut">
              <a:rPr lang="en-US" smtClean="0"/>
              <a:pPr/>
              <a:t>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161041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BA1D1A-CB83-4130-944C-74DB991E99CA}" type="datetimeFigureOut">
              <a:rPr lang="en-US" smtClean="0"/>
              <a:pPr/>
              <a:t>9/26/2022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F731CBA-3B54-4510-86B6-18AEF15BC14E}" type="slidenum">
              <a:rPr lang="en-US" smtClean="0"/>
              <a:pPr/>
              <a:t>‹#›</a:t>
            </a:fld>
            <a:endParaRPr lang="en-US"/>
          </a:p>
        </p:txBody>
      </p:sp>
    </p:spTree>
    <p:extLst>
      <p:ext uri="{BB962C8B-B14F-4D97-AF65-F5344CB8AC3E}">
        <p14:creationId xmlns:p14="http://schemas.microsoft.com/office/powerpoint/2010/main" xmlns="" val="39684087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smtClean="0">
                <a:solidFill>
                  <a:srgbClr val="FF0000"/>
                </a:solidFill>
              </a:rPr>
              <a:t>Expert </a:t>
            </a:r>
            <a:r>
              <a:rPr lang="en-US" dirty="0" smtClean="0">
                <a:solidFill>
                  <a:srgbClr val="FF0000"/>
                </a:solidFill>
              </a:rPr>
              <a:t>Systems </a:t>
            </a:r>
            <a:endParaRPr lang="en-US" dirty="0" smtClean="0">
              <a:solidFill>
                <a:srgbClr val="FF0000"/>
              </a:solidFill>
            </a:endParaRPr>
          </a:p>
          <a:p>
            <a:pPr algn="ctr">
              <a:buNone/>
            </a:pPr>
            <a:r>
              <a:rPr lang="en-US" dirty="0" smtClean="0">
                <a:solidFill>
                  <a:srgbClr val="FF0000"/>
                </a:solidFill>
              </a:rPr>
              <a:t>Introduction to Expert System  </a:t>
            </a:r>
          </a:p>
          <a:p>
            <a:pPr algn="ctr">
              <a:buNone/>
            </a:pPr>
            <a:r>
              <a:rPr lang="en-US" dirty="0" smtClean="0">
                <a:solidFill>
                  <a:srgbClr val="FF0000"/>
                </a:solidFill>
              </a:rPr>
              <a:t> </a:t>
            </a:r>
          </a:p>
          <a:p>
            <a:pPr algn="ctr">
              <a:buNone/>
            </a:pPr>
            <a:r>
              <a:rPr lang="en-US" u="sng" dirty="0" smtClean="0">
                <a:solidFill>
                  <a:schemeClr val="tx1">
                    <a:lumMod val="75000"/>
                    <a:lumOff val="25000"/>
                  </a:schemeClr>
                </a:solidFill>
              </a:rPr>
              <a:t>State Institute of Engineering &amp; Technology </a:t>
            </a:r>
          </a:p>
          <a:p>
            <a:pPr algn="ctr">
              <a:buNone/>
            </a:pPr>
            <a:r>
              <a:rPr lang="en-US" u="sng" dirty="0" smtClean="0">
                <a:solidFill>
                  <a:schemeClr val="tx1">
                    <a:lumMod val="75000"/>
                    <a:lumOff val="25000"/>
                  </a:schemeClr>
                </a:solidFill>
              </a:rPr>
              <a:t>Nilokheri, 132117</a:t>
            </a:r>
          </a:p>
          <a:p>
            <a:pPr algn="ctr">
              <a:buNone/>
            </a:pPr>
            <a:r>
              <a:rPr lang="en-US" sz="2400" u="sng" dirty="0" smtClean="0">
                <a:solidFill>
                  <a:schemeClr val="tx1">
                    <a:lumMod val="75000"/>
                    <a:lumOff val="25000"/>
                  </a:schemeClr>
                </a:solidFill>
              </a:rPr>
              <a:t>Department: Computer Engineer</a:t>
            </a:r>
            <a:r>
              <a:rPr lang="en-US" sz="2400" dirty="0" smtClean="0"/>
              <a:t>ing</a:t>
            </a:r>
          </a:p>
          <a:p>
            <a:pPr algn="ct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774720"/>
          </a:xfrm>
        </p:spPr>
        <p:txBody>
          <a:bodyPr>
            <a:normAutofit/>
          </a:bodyPr>
          <a:lstStyle/>
          <a:p>
            <a:r>
              <a:rPr lang="en-US" sz="2800" dirty="0" smtClean="0">
                <a:latin typeface="Times New Roman" pitchFamily="18" charset="0"/>
                <a:cs typeface="Times New Roman" pitchFamily="18" charset="0"/>
              </a:rPr>
              <a:t>Expert System benefits..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57364"/>
            <a:ext cx="8229600" cy="4268799"/>
          </a:xfrm>
        </p:spPr>
        <p:txBody>
          <a:bodyPr>
            <a:normAutofit/>
          </a:bodyPr>
          <a:lstStyle/>
          <a:p>
            <a:r>
              <a:rPr lang="en-US" sz="1800" dirty="0" smtClean="0">
                <a:latin typeface="Times New Roman" pitchFamily="18" charset="0"/>
                <a:cs typeface="Times New Roman" pitchFamily="18" charset="0"/>
              </a:rPr>
              <a:t>Increased </a:t>
            </a:r>
            <a:r>
              <a:rPr lang="en-US" sz="1800" dirty="0" smtClean="0">
                <a:latin typeface="Times New Roman" pitchFamily="18" charset="0"/>
                <a:cs typeface="Times New Roman" pitchFamily="18" charset="0"/>
              </a:rPr>
              <a:t>output and productivity.</a:t>
            </a:r>
          </a:p>
          <a:p>
            <a:r>
              <a:rPr lang="en-US" sz="1800" dirty="0" smtClean="0">
                <a:latin typeface="Times New Roman" pitchFamily="18" charset="0"/>
                <a:cs typeface="Times New Roman" pitchFamily="18" charset="0"/>
              </a:rPr>
              <a:t>Reduced downtime.</a:t>
            </a:r>
          </a:p>
          <a:p>
            <a:r>
              <a:rPr lang="en-US" sz="1800" dirty="0" smtClean="0">
                <a:latin typeface="Times New Roman" pitchFamily="18" charset="0"/>
                <a:cs typeface="Times New Roman" pitchFamily="18" charset="0"/>
              </a:rPr>
              <a:t>They can be used for risky places where the human presence is not safe.</a:t>
            </a:r>
          </a:p>
          <a:p>
            <a:r>
              <a:rPr lang="en-US" sz="1800" dirty="0" smtClean="0">
                <a:latin typeface="Times New Roman" pitchFamily="18" charset="0"/>
                <a:cs typeface="Times New Roman" pitchFamily="18" charset="0"/>
              </a:rPr>
              <a:t> Error possibilities are less if the KB contains correct knowledge. </a:t>
            </a:r>
          </a:p>
          <a:p>
            <a:r>
              <a:rPr lang="en-US" sz="1800" dirty="0" smtClean="0">
                <a:latin typeface="Times New Roman" pitchFamily="18" charset="0"/>
                <a:cs typeface="Times New Roman" pitchFamily="18" charset="0"/>
              </a:rPr>
              <a:t>The performance of these systems remains steady as it is not affected by emotions, tension, or fatigue. </a:t>
            </a:r>
            <a:endParaRPr lang="en-US" sz="1800" b="1"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Flexibility.</a:t>
            </a:r>
          </a:p>
          <a:p>
            <a:r>
              <a:rPr lang="en-US" sz="1800" kern="0" dirty="0">
                <a:latin typeface="Times New Roman" pitchFamily="18" charset="0"/>
                <a:cs typeface="Times New Roman" pitchFamily="18" charset="0"/>
              </a:rPr>
              <a:t>Easy to develop and </a:t>
            </a:r>
            <a:r>
              <a:rPr lang="en-US" sz="1800" kern="0" dirty="0" smtClean="0">
                <a:latin typeface="Times New Roman" pitchFamily="18" charset="0"/>
                <a:cs typeface="Times New Roman" pitchFamily="18" charset="0"/>
              </a:rPr>
              <a:t>modify</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Elimination of Expensive Equipment.</a:t>
            </a:r>
          </a:p>
          <a:p>
            <a:r>
              <a:rPr lang="en-US" sz="1800" dirty="0" smtClean="0">
                <a:latin typeface="Times New Roman" pitchFamily="18" charset="0"/>
                <a:cs typeface="Times New Roman" pitchFamily="18" charset="0"/>
              </a:rPr>
              <a:t>Decreased decision making time.</a:t>
            </a:r>
          </a:p>
          <a:p>
            <a:r>
              <a:rPr lang="en-US" sz="1800" dirty="0" smtClean="0">
                <a:latin typeface="Times New Roman" pitchFamily="18" charset="0"/>
                <a:cs typeface="Times New Roman" pitchFamily="18" charset="0"/>
              </a:rPr>
              <a:t>Increased process and product quality.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857256"/>
          </a:xfrm>
        </p:spPr>
        <p:txBody>
          <a:bodyPr>
            <a:normAutofit/>
          </a:bodyPr>
          <a:lstStyle/>
          <a:p>
            <a:r>
              <a:rPr lang="en-US" sz="2800" dirty="0" smtClean="0">
                <a:latin typeface="Times New Roman" pitchFamily="18" charset="0"/>
                <a:cs typeface="Times New Roman" pitchFamily="18" charset="0"/>
              </a:rPr>
              <a:t>Expert System limitations.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57364"/>
            <a:ext cx="8229600" cy="4268799"/>
          </a:xfrm>
        </p:spPr>
        <p:txBody>
          <a:bodyPr>
            <a:normAutofit/>
          </a:bodyPr>
          <a:lstStyle/>
          <a:p>
            <a:r>
              <a:rPr lang="en-US" sz="1800" dirty="0" smtClean="0">
                <a:latin typeface="Times New Roman" pitchFamily="18" charset="0"/>
                <a:cs typeface="Times New Roman" pitchFamily="18" charset="0"/>
              </a:rPr>
              <a:t>The response of the expert system may get wrong if the knowledge base contains the wrong information.</a:t>
            </a:r>
          </a:p>
          <a:p>
            <a:r>
              <a:rPr lang="en-US" sz="1800" dirty="0" smtClean="0">
                <a:latin typeface="Times New Roman" pitchFamily="18" charset="0"/>
                <a:cs typeface="Times New Roman" pitchFamily="18" charset="0"/>
              </a:rPr>
              <a:t> Like a human being, it cannot produce a creative output for different scenarios.</a:t>
            </a:r>
          </a:p>
          <a:p>
            <a:r>
              <a:rPr lang="en-US" sz="1800" dirty="0" smtClean="0">
                <a:latin typeface="Times New Roman" pitchFamily="18" charset="0"/>
                <a:cs typeface="Times New Roman" pitchFamily="18" charset="0"/>
              </a:rPr>
              <a:t> Its maintenance and development costs are very high. </a:t>
            </a:r>
          </a:p>
          <a:p>
            <a:r>
              <a:rPr lang="en-US" sz="1800" dirty="0" smtClean="0">
                <a:latin typeface="Times New Roman" pitchFamily="18" charset="0"/>
                <a:cs typeface="Times New Roman" pitchFamily="18" charset="0"/>
              </a:rPr>
              <a:t>Knowledge acquisition for designing is much difficult.</a:t>
            </a:r>
          </a:p>
          <a:p>
            <a:r>
              <a:rPr lang="en-US" sz="1800" dirty="0" smtClean="0">
                <a:latin typeface="Times New Roman" pitchFamily="18" charset="0"/>
                <a:cs typeface="Times New Roman" pitchFamily="18" charset="0"/>
              </a:rPr>
              <a:t> For each domain, we require a specific ES, which is one of the big limitations.</a:t>
            </a:r>
          </a:p>
          <a:p>
            <a:r>
              <a:rPr lang="en-US" sz="1800" dirty="0" smtClean="0">
                <a:latin typeface="Times New Roman" pitchFamily="18" charset="0"/>
                <a:cs typeface="Times New Roman" pitchFamily="18" charset="0"/>
              </a:rPr>
              <a:t> It cannot learn from itself and hence requires manual updates.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928694"/>
          </a:xfrm>
        </p:spPr>
        <p:txBody>
          <a:bodyPr>
            <a:normAutofit/>
          </a:bodyPr>
          <a:lstStyle/>
          <a:p>
            <a:r>
              <a:rPr lang="en-US" sz="2800" dirty="0" smtClean="0">
                <a:latin typeface="Times New Roman" pitchFamily="18" charset="0"/>
                <a:cs typeface="Times New Roman" pitchFamily="18" charset="0"/>
              </a:rPr>
              <a:t>Early Expert Systems..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43116"/>
            <a:ext cx="8229600" cy="3983047"/>
          </a:xfrm>
        </p:spPr>
        <p:txBody>
          <a:bodyPr/>
          <a:lstStyle/>
          <a:p>
            <a:r>
              <a:rPr lang="en-US" sz="2000" dirty="0" smtClean="0">
                <a:latin typeface="Times New Roman" pitchFamily="18" charset="0"/>
                <a:cs typeface="Times New Roman" pitchFamily="18" charset="0"/>
              </a:rPr>
              <a:t>DENDRAL – used in chemical mass spectroscopy to identify chemical constituents</a:t>
            </a:r>
          </a:p>
          <a:p>
            <a:r>
              <a:rPr lang="en-US" sz="2000" dirty="0" smtClean="0">
                <a:latin typeface="Times New Roman" pitchFamily="18" charset="0"/>
                <a:cs typeface="Times New Roman" pitchFamily="18" charset="0"/>
              </a:rPr>
              <a:t>MYCIN – medical diagnosis of illness</a:t>
            </a:r>
          </a:p>
          <a:p>
            <a:r>
              <a:rPr lang="en-US" sz="2000" dirty="0" smtClean="0">
                <a:latin typeface="Times New Roman" pitchFamily="18" charset="0"/>
                <a:cs typeface="Times New Roman" pitchFamily="18" charset="0"/>
              </a:rPr>
              <a:t>DIPMETER – geological data analysis for oil</a:t>
            </a:r>
          </a:p>
          <a:p>
            <a:r>
              <a:rPr lang="en-US" sz="2000" dirty="0" smtClean="0">
                <a:latin typeface="Times New Roman" pitchFamily="18" charset="0"/>
                <a:cs typeface="Times New Roman" pitchFamily="18" charset="0"/>
              </a:rPr>
              <a:t>PROSPECTOR – geological data analysis for minerals</a:t>
            </a:r>
          </a:p>
          <a:p>
            <a:r>
              <a:rPr lang="en-US" sz="2000" dirty="0" smtClean="0">
                <a:latin typeface="Times New Roman" pitchFamily="18" charset="0"/>
                <a:cs typeface="Times New Roman" pitchFamily="18" charset="0"/>
              </a:rPr>
              <a:t>XCON/R1 – configuring computer systems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1000132"/>
          </a:xfrm>
        </p:spPr>
        <p:txBody>
          <a:bodyPr>
            <a:normAutofit/>
          </a:bodyPr>
          <a:lstStyle/>
          <a:p>
            <a:r>
              <a:rPr lang="en-US" sz="2800" dirty="0" smtClean="0">
                <a:latin typeface="Times New Roman" pitchFamily="18" charset="0"/>
                <a:cs typeface="Times New Roman" pitchFamily="18" charset="0"/>
              </a:rPr>
              <a:t>Application of Expert System.</a:t>
            </a:r>
            <a:endParaRPr lang="en-US" sz="2800" dirty="0">
              <a:latin typeface="Times New Roman" pitchFamily="18" charset="0"/>
              <a:cs typeface="Times New Roman" pitchFamily="18" charset="0"/>
            </a:endParaRPr>
          </a:p>
        </p:txBody>
      </p:sp>
      <p:sp>
        <p:nvSpPr>
          <p:cNvPr id="4" name="Rectangle 3"/>
          <p:cNvSpPr/>
          <p:nvPr/>
        </p:nvSpPr>
        <p:spPr>
          <a:xfrm>
            <a:off x="928662" y="1643050"/>
            <a:ext cx="7143800" cy="4401205"/>
          </a:xfrm>
          <a:prstGeom prst="rect">
            <a:avLst/>
          </a:prstGeom>
        </p:spPr>
        <p:txBody>
          <a:bodyPr wrap="square">
            <a:spAutoFit/>
          </a:bodyPr>
          <a:lstStyle/>
          <a:p>
            <a:pPr lvl="2"/>
            <a:endParaRPr lang="en-US" sz="2000" dirty="0" smtClean="0">
              <a:latin typeface="Times New Roman" pitchFamily="18" charset="0"/>
              <a:cs typeface="Times New Roman" pitchFamily="18" charset="0"/>
            </a:endParaRPr>
          </a:p>
          <a:p>
            <a:pPr lvl="2">
              <a:buFont typeface="Arial" pitchFamily="34" charset="0"/>
              <a:buChar char="•"/>
            </a:pPr>
            <a:r>
              <a:rPr lang="en-US" sz="2000" dirty="0" smtClean="0">
                <a:latin typeface="Times New Roman" pitchFamily="18" charset="0"/>
                <a:cs typeface="Times New Roman" pitchFamily="18" charset="0"/>
              </a:rPr>
              <a:t>Credit granting</a:t>
            </a:r>
          </a:p>
          <a:p>
            <a:pPr lvl="2">
              <a:buFont typeface="Arial" pitchFamily="34" charset="0"/>
              <a:buChar char="•"/>
            </a:pPr>
            <a:r>
              <a:rPr lang="en-US" sz="2000" dirty="0" smtClean="0">
                <a:latin typeface="Times New Roman" pitchFamily="18" charset="0"/>
                <a:cs typeface="Times New Roman" pitchFamily="18" charset="0"/>
              </a:rPr>
              <a:t>Information management and retrieval</a:t>
            </a:r>
          </a:p>
          <a:p>
            <a:pPr lvl="2">
              <a:buFont typeface="Arial" pitchFamily="34" charset="0"/>
              <a:buChar char="•"/>
            </a:pPr>
            <a:r>
              <a:rPr lang="en-US" sz="2000" dirty="0" smtClean="0">
                <a:latin typeface="Times New Roman" pitchFamily="18" charset="0"/>
                <a:cs typeface="Times New Roman" pitchFamily="18" charset="0"/>
              </a:rPr>
              <a:t>AI and expert systems embedded in products</a:t>
            </a:r>
          </a:p>
          <a:p>
            <a:pPr lvl="2">
              <a:buFont typeface="Arial" pitchFamily="34" charset="0"/>
              <a:buChar char="•"/>
            </a:pPr>
            <a:r>
              <a:rPr lang="en-US" sz="2000" dirty="0" smtClean="0">
                <a:latin typeface="Times New Roman" pitchFamily="18" charset="0"/>
                <a:cs typeface="Times New Roman" pitchFamily="18" charset="0"/>
              </a:rPr>
              <a:t>Plant layout</a:t>
            </a:r>
          </a:p>
          <a:p>
            <a:pPr lvl="2">
              <a:buFont typeface="Arial" pitchFamily="34" charset="0"/>
              <a:buChar char="•"/>
            </a:pPr>
            <a:r>
              <a:rPr lang="en-US" sz="2000" dirty="0" smtClean="0">
                <a:latin typeface="Times New Roman" pitchFamily="18" charset="0"/>
                <a:cs typeface="Times New Roman" pitchFamily="18" charset="0"/>
              </a:rPr>
              <a:t>Hospitals and medical facilities</a:t>
            </a:r>
          </a:p>
          <a:p>
            <a:pPr lvl="2">
              <a:buFont typeface="Arial" pitchFamily="34" charset="0"/>
              <a:buChar char="•"/>
            </a:pPr>
            <a:r>
              <a:rPr lang="en-US" sz="2000" dirty="0" smtClean="0">
                <a:latin typeface="Times New Roman" pitchFamily="18" charset="0"/>
                <a:cs typeface="Times New Roman" pitchFamily="18" charset="0"/>
              </a:rPr>
              <a:t>Help desks and assistance</a:t>
            </a:r>
          </a:p>
          <a:p>
            <a:pPr lvl="2">
              <a:buFont typeface="Arial" pitchFamily="34" charset="0"/>
              <a:buChar char="•"/>
            </a:pPr>
            <a:r>
              <a:rPr lang="en-US" sz="2000" dirty="0" smtClean="0">
                <a:latin typeface="Times New Roman" pitchFamily="18" charset="0"/>
                <a:cs typeface="Times New Roman" pitchFamily="18" charset="0"/>
              </a:rPr>
              <a:t>Employee performance evaluation</a:t>
            </a:r>
          </a:p>
          <a:p>
            <a:pPr lvl="2">
              <a:buFont typeface="Arial" pitchFamily="34" charset="0"/>
              <a:buChar char="•"/>
            </a:pPr>
            <a:r>
              <a:rPr lang="en-US" sz="2000" dirty="0" smtClean="0">
                <a:latin typeface="Times New Roman" pitchFamily="18" charset="0"/>
                <a:cs typeface="Times New Roman" pitchFamily="18" charset="0"/>
              </a:rPr>
              <a:t>Loan analysis</a:t>
            </a:r>
          </a:p>
          <a:p>
            <a:pPr lvl="2">
              <a:buFont typeface="Arial" pitchFamily="34" charset="0"/>
              <a:buChar char="•"/>
            </a:pPr>
            <a:r>
              <a:rPr lang="en-US" sz="2000" dirty="0" smtClean="0">
                <a:latin typeface="Times New Roman" pitchFamily="18" charset="0"/>
                <a:cs typeface="Times New Roman" pitchFamily="18" charset="0"/>
              </a:rPr>
              <a:t>Virus detection</a:t>
            </a:r>
          </a:p>
          <a:p>
            <a:pPr lvl="2">
              <a:buFont typeface="Arial" pitchFamily="34" charset="0"/>
              <a:buChar char="•"/>
            </a:pPr>
            <a:r>
              <a:rPr lang="en-US" sz="2000" dirty="0" smtClean="0">
                <a:latin typeface="Times New Roman" pitchFamily="18" charset="0"/>
                <a:cs typeface="Times New Roman" pitchFamily="18" charset="0"/>
              </a:rPr>
              <a:t>Repair and maintenance</a:t>
            </a:r>
          </a:p>
          <a:p>
            <a:pPr lvl="2">
              <a:buFont typeface="Arial" pitchFamily="34" charset="0"/>
              <a:buChar char="•"/>
            </a:pPr>
            <a:r>
              <a:rPr lang="en-US" sz="2000" dirty="0" smtClean="0">
                <a:latin typeface="Times New Roman" pitchFamily="18" charset="0"/>
                <a:cs typeface="Times New Roman" pitchFamily="18" charset="0"/>
              </a:rPr>
              <a:t>Shipping</a:t>
            </a:r>
          </a:p>
          <a:p>
            <a:pPr lvl="2">
              <a:buFont typeface="Arial" pitchFamily="34" charset="0"/>
              <a:buChar char="•"/>
            </a:pPr>
            <a:r>
              <a:rPr lang="en-US" sz="2000" dirty="0" smtClean="0">
                <a:latin typeface="Times New Roman" pitchFamily="18" charset="0"/>
                <a:cs typeface="Times New Roman" pitchFamily="18" charset="0"/>
              </a:rPr>
              <a:t>Marketing</a:t>
            </a:r>
          </a:p>
          <a:p>
            <a:pPr lvl="2">
              <a:buFont typeface="Arial" pitchFamily="34" charset="0"/>
              <a:buChar char="•"/>
            </a:pPr>
            <a:r>
              <a:rPr lang="en-US" sz="2000" dirty="0" smtClean="0">
                <a:latin typeface="Times New Roman" pitchFamily="18" charset="0"/>
                <a:cs typeface="Times New Roman" pitchFamily="18" charset="0"/>
              </a:rPr>
              <a:t>Warehouse optimization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052736"/>
            <a:ext cx="6347713" cy="877664"/>
          </a:xfrm>
        </p:spPr>
        <p:txBody>
          <a:bodyPr>
            <a:normAutofit fontScale="90000"/>
          </a:bodyPr>
          <a:lstStyle/>
          <a:p>
            <a:r>
              <a:rPr lang="en-US" sz="2800" dirty="0" smtClean="0">
                <a:latin typeface="Times New Roman" panose="02020603050405020304" pitchFamily="18" charset="0"/>
                <a:cs typeface="Times New Roman" panose="02020603050405020304" pitchFamily="18" charset="0"/>
              </a:rPr>
              <a:t>Knowledge-Engineering</a:t>
            </a:r>
            <a:r>
              <a:rPr lang="en-US" dirty="0"/>
              <a:t/>
            </a:r>
            <a:br>
              <a:rPr lang="en-US" dirty="0"/>
            </a:br>
            <a:endParaRPr lang="en-US" dirty="0"/>
          </a:p>
        </p:txBody>
      </p:sp>
      <p:sp>
        <p:nvSpPr>
          <p:cNvPr id="3" name="Content Placeholder 2"/>
          <p:cNvSpPr>
            <a:spLocks noGrp="1"/>
          </p:cNvSpPr>
          <p:nvPr>
            <p:ph idx="1"/>
          </p:nvPr>
        </p:nvSpPr>
        <p:spPr/>
        <p:txBody>
          <a:bodyPr>
            <a:noAutofit/>
          </a:bodyPr>
          <a:lstStyle/>
          <a:p>
            <a:pPr algn="just"/>
            <a:r>
              <a:rPr lang="en-US" dirty="0">
                <a:solidFill>
                  <a:schemeClr val="tx1"/>
                </a:solidFill>
                <a:latin typeface="Times New Roman" panose="02020603050405020304" pitchFamily="18" charset="0"/>
                <a:cs typeface="Times New Roman" panose="02020603050405020304" pitchFamily="18" charset="0"/>
              </a:rPr>
              <a:t>Knowledge engineering is the technology behind the creation of </a:t>
            </a:r>
            <a:r>
              <a:rPr lang="en-US" dirty="0" smtClean="0">
                <a:solidFill>
                  <a:schemeClr val="tx1"/>
                </a:solidFill>
                <a:latin typeface="Times New Roman" panose="02020603050405020304" pitchFamily="18" charset="0"/>
                <a:cs typeface="Times New Roman" panose="02020603050405020304" pitchFamily="18" charset="0"/>
              </a:rPr>
              <a:t>expert system</a:t>
            </a:r>
            <a:r>
              <a:rPr lang="en-US" dirty="0">
                <a:solidFill>
                  <a:schemeClr val="tx1"/>
                </a:solidFill>
                <a:latin typeface="Times New Roman" panose="02020603050405020304" pitchFamily="18" charset="0"/>
                <a:cs typeface="Times New Roman" panose="02020603050405020304" pitchFamily="18" charset="0"/>
              </a:rPr>
              <a:t> to assist with issues related to their programmed field of knowledge. Expert systems involve a large, expandable </a:t>
            </a:r>
            <a:r>
              <a:rPr lang="en-US" dirty="0" smtClean="0">
                <a:solidFill>
                  <a:schemeClr val="tx1"/>
                </a:solidFill>
                <a:latin typeface="Times New Roman" panose="02020603050405020304" pitchFamily="18" charset="0"/>
                <a:cs typeface="Times New Roman" panose="02020603050405020304" pitchFamily="18" charset="0"/>
              </a:rPr>
              <a:t>knowledge base</a:t>
            </a:r>
            <a:r>
              <a:rPr lang="en-US" dirty="0">
                <a:solidFill>
                  <a:schemeClr val="tx1"/>
                </a:solidFill>
                <a:latin typeface="Times New Roman" panose="02020603050405020304" pitchFamily="18" charset="0"/>
                <a:cs typeface="Times New Roman" panose="02020603050405020304" pitchFamily="18" charset="0"/>
              </a:rPr>
              <a:t> integrated with a rules engine that specifies how to apply information to each particular </a:t>
            </a:r>
            <a:r>
              <a:rPr lang="en-US" dirty="0" smtClean="0">
                <a:solidFill>
                  <a:schemeClr val="tx1"/>
                </a:solidFill>
                <a:latin typeface="Times New Roman" panose="02020603050405020304" pitchFamily="18" charset="0"/>
                <a:cs typeface="Times New Roman" panose="02020603050405020304" pitchFamily="18" charset="0"/>
              </a:rPr>
              <a:t>situation</a:t>
            </a:r>
            <a:r>
              <a:rPr lang="en-US" b="1" dirty="0" smtClean="0">
                <a:solidFill>
                  <a:schemeClr val="tx1"/>
                </a:solidFill>
                <a:latin typeface="Times New Roman" panose="02020603050405020304" pitchFamily="18" charset="0"/>
                <a:cs typeface="Times New Roman" panose="02020603050405020304" pitchFamily="18" charset="0"/>
              </a:rPr>
              <a:t>.</a:t>
            </a:r>
          </a:p>
          <a:p>
            <a:pPr algn="just"/>
            <a:r>
              <a:rPr lang="en-US" dirty="0">
                <a:solidFill>
                  <a:schemeClr val="tx1"/>
                </a:solidFill>
                <a:latin typeface="Times New Roman" panose="02020603050405020304" pitchFamily="18" charset="0"/>
                <a:cs typeface="Times New Roman" panose="02020603050405020304" pitchFamily="18" charset="0"/>
              </a:rPr>
              <a:t>A knowledge engineering system looks at the structure of a task done or decision made by a human. It studies how the conclusion is reached and resolves the issue or question using a library of problem-solving methods and a body of collateral knowledge. Collateral knowledge is information that is not central to the given issue but is still needed to make judgments.</a:t>
            </a:r>
          </a:p>
        </p:txBody>
      </p:sp>
    </p:spTree>
    <p:extLst>
      <p:ext uri="{BB962C8B-B14F-4D97-AF65-F5344CB8AC3E}">
        <p14:creationId xmlns:p14="http://schemas.microsoft.com/office/powerpoint/2010/main" xmlns="" val="3377718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latin typeface="Times New Roman" panose="02020603050405020304" pitchFamily="18" charset="0"/>
                <a:cs typeface="Times New Roman" panose="02020603050405020304" pitchFamily="18" charset="0"/>
              </a:rPr>
              <a:t>Knowledge engineering generally involves these five steps: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Knowledge </a:t>
            </a:r>
            <a:r>
              <a:rPr lang="en-US" dirty="0">
                <a:latin typeface="Times New Roman" panose="02020603050405020304" pitchFamily="18" charset="0"/>
                <a:cs typeface="Times New Roman" panose="02020603050405020304" pitchFamily="18" charset="0"/>
              </a:rPr>
              <a:t>is gathered from various sources, such as text, human experts, big</a:t>
            </a:r>
            <a:r>
              <a:rPr lang="en-US" u="sng"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data repositories and sensors.</a:t>
            </a:r>
          </a:p>
          <a:p>
            <a:pPr algn="just"/>
            <a:r>
              <a:rPr lang="en-US" dirty="0">
                <a:latin typeface="Times New Roman" panose="02020603050405020304" pitchFamily="18" charset="0"/>
                <a:cs typeface="Times New Roman" panose="02020603050405020304" pitchFamily="18" charset="0"/>
              </a:rPr>
              <a:t>Knowledge is verified using </a:t>
            </a:r>
            <a:r>
              <a:rPr lang="en-US" dirty="0" smtClean="0">
                <a:latin typeface="Times New Roman" panose="02020603050405020304" pitchFamily="18" charset="0"/>
                <a:cs typeface="Times New Roman" panose="02020603050405020304" pitchFamily="18" charset="0"/>
              </a:rPr>
              <a:t>test cases</a:t>
            </a:r>
            <a:r>
              <a:rPr lang="en-US" dirty="0">
                <a:latin typeface="Times New Roman" panose="02020603050405020304" pitchFamily="18" charset="0"/>
                <a:cs typeface="Times New Roman" panose="02020603050405020304" pitchFamily="18" charset="0"/>
              </a:rPr>
              <a:t> that human experts run to ensure they're correct.</a:t>
            </a:r>
          </a:p>
          <a:p>
            <a:pPr algn="just"/>
            <a:r>
              <a:rPr lang="en-US" dirty="0">
                <a:latin typeface="Times New Roman" panose="02020603050405020304" pitchFamily="18" charset="0"/>
                <a:cs typeface="Times New Roman" panose="02020603050405020304" pitchFamily="18" charset="0"/>
              </a:rPr>
              <a:t>Knowledge is organized, encoded and provided in a knowledge base.</a:t>
            </a:r>
          </a:p>
          <a:p>
            <a:pPr algn="just"/>
            <a:r>
              <a:rPr lang="en-US" dirty="0">
                <a:latin typeface="Times New Roman" panose="02020603050405020304" pitchFamily="18" charset="0"/>
                <a:cs typeface="Times New Roman" panose="02020603050405020304" pitchFamily="18" charset="0"/>
              </a:rPr>
              <a:t>Software makes inferences based on the organized and encoded knowledge.</a:t>
            </a:r>
          </a:p>
          <a:p>
            <a:pPr algn="just"/>
            <a:r>
              <a:rPr lang="en-US" dirty="0">
                <a:latin typeface="Times New Roman" panose="02020603050405020304" pitchFamily="18" charset="0"/>
                <a:cs typeface="Times New Roman" panose="02020603050405020304" pitchFamily="18" charset="0"/>
              </a:rPr>
              <a:t>An explanation is devised to explain the basis for a certain conclusion.</a:t>
            </a:r>
          </a:p>
          <a:p>
            <a:endParaRPr lang="en-US" dirty="0"/>
          </a:p>
        </p:txBody>
      </p:sp>
    </p:spTree>
    <p:extLst>
      <p:ext uri="{BB962C8B-B14F-4D97-AF65-F5344CB8AC3E}">
        <p14:creationId xmlns:p14="http://schemas.microsoft.com/office/powerpoint/2010/main" xmlns="" val="2209345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most important step in the process is to ensure that the knowledge base is accurate and timely. Another important aspect of the knowledge engineering process is to have a human agent who ensures the system is doing its job. The engineer will develop rules for the system so it functions like a human and reaches the same conclusions as a human expert.</a:t>
            </a:r>
          </a:p>
        </p:txBody>
      </p:sp>
    </p:spTree>
    <p:extLst>
      <p:ext uri="{BB962C8B-B14F-4D97-AF65-F5344CB8AC3E}">
        <p14:creationId xmlns:p14="http://schemas.microsoft.com/office/powerpoint/2010/main" xmlns="" val="2271361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latin typeface="Times New Roman" panose="02020603050405020304" pitchFamily="18" charset="0"/>
                <a:cs typeface="Times New Roman" panose="02020603050405020304" pitchFamily="18" charset="0"/>
              </a:rPr>
              <a:t>Why is knowledge engineering important?</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a:latin typeface="Times New Roman" panose="02020603050405020304" pitchFamily="18" charset="0"/>
                <a:cs typeface="Times New Roman" panose="02020603050405020304" pitchFamily="18" charset="0"/>
              </a:rPr>
              <a:t>Speeds decision-making. </a:t>
            </a:r>
            <a:r>
              <a:rPr lang="en-US" dirty="0">
                <a:latin typeface="Times New Roman" panose="02020603050405020304" pitchFamily="18" charset="0"/>
                <a:cs typeface="Times New Roman" panose="02020603050405020304" pitchFamily="18" charset="0"/>
              </a:rPr>
              <a:t>The AI capabilities of these systems speeds up information processing and decision-making. A knowledge engineering system can identify a task and work toward a logical conclusion using its expertise.</a:t>
            </a:r>
          </a:p>
          <a:p>
            <a:pPr algn="just"/>
            <a:r>
              <a:rPr lang="en-US" b="1" dirty="0">
                <a:latin typeface="Times New Roman" panose="02020603050405020304" pitchFamily="18" charset="0"/>
                <a:cs typeface="Times New Roman" panose="02020603050405020304" pitchFamily="18" charset="0"/>
              </a:rPr>
              <a:t>Handles large data sets.</a:t>
            </a:r>
            <a:r>
              <a:rPr lang="en-US" dirty="0">
                <a:latin typeface="Times New Roman" panose="02020603050405020304" pitchFamily="18" charset="0"/>
                <a:cs typeface="Times New Roman" panose="02020603050405020304" pitchFamily="18" charset="0"/>
              </a:rPr>
              <a:t> As organizations deal with increasingly large quantities of data, they need a way to efficiently process it and make decisions, which knowledge engineering provides.</a:t>
            </a:r>
          </a:p>
          <a:p>
            <a:pPr algn="just"/>
            <a:r>
              <a:rPr lang="en-US" b="1" dirty="0">
                <a:latin typeface="Times New Roman" panose="02020603050405020304" pitchFamily="18" charset="0"/>
                <a:cs typeface="Times New Roman" panose="02020603050405020304" pitchFamily="18" charset="0"/>
              </a:rPr>
              <a:t>Develops expert systems.</a:t>
            </a:r>
            <a:r>
              <a:rPr lang="en-US" dirty="0">
                <a:latin typeface="Times New Roman" panose="02020603050405020304" pitchFamily="18" charset="0"/>
                <a:cs typeface="Times New Roman" panose="02020603050405020304" pitchFamily="18" charset="0"/>
              </a:rPr>
              <a:t> Knowledge engineering results in the expert systems used in many industries, including medicine, engineering and finance. For example, </a:t>
            </a:r>
            <a:r>
              <a:rPr lang="en-US" dirty="0" smtClean="0">
                <a:latin typeface="Times New Roman" panose="02020603050405020304" pitchFamily="18" charset="0"/>
                <a:cs typeface="Times New Roman" panose="02020603050405020304" pitchFamily="18" charset="0"/>
              </a:rPr>
              <a:t>financial expert</a:t>
            </a:r>
            <a:r>
              <a:rPr lang="en-US" u="sng"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systems provide advice on investment decisions, portfolio management and risk assessment.</a:t>
            </a:r>
          </a:p>
          <a:p>
            <a:pPr algn="just"/>
            <a:r>
              <a:rPr lang="en-US" b="1" dirty="0">
                <a:latin typeface="Times New Roman" panose="02020603050405020304" pitchFamily="18" charset="0"/>
                <a:cs typeface="Times New Roman" panose="02020603050405020304" pitchFamily="18" charset="0"/>
              </a:rPr>
              <a:t>Creates decision-support systems.</a:t>
            </a:r>
            <a:r>
              <a:rPr lang="en-US" dirty="0">
                <a:latin typeface="Times New Roman" panose="02020603050405020304" pitchFamily="18" charset="0"/>
                <a:cs typeface="Times New Roman" panose="02020603050405020304" pitchFamily="18" charset="0"/>
              </a:rPr>
              <a:t> Knowledge engineering provides the information and tools people need to make better decisions. </a:t>
            </a:r>
            <a:r>
              <a:rPr lang="en-US" dirty="0">
                <a:solidFill>
                  <a:schemeClr val="tx1"/>
                </a:solidFill>
                <a:latin typeface="Times New Roman" panose="02020603050405020304" pitchFamily="18" charset="0"/>
                <a:cs typeface="Times New Roman" panose="02020603050405020304" pitchFamily="18" charset="0"/>
              </a:rPr>
              <a:t>Decision-support systems</a:t>
            </a:r>
            <a:r>
              <a:rPr lang="en-US" dirty="0">
                <a:latin typeface="Times New Roman" panose="02020603050405020304" pitchFamily="18" charset="0"/>
                <a:cs typeface="Times New Roman" panose="02020603050405020304" pitchFamily="18" charset="0"/>
              </a:rPr>
              <a:t> are used in various fields, including healthcare, manufacturing and retail.</a:t>
            </a:r>
          </a:p>
          <a:p>
            <a:endParaRPr lang="en-US" dirty="0"/>
          </a:p>
        </p:txBody>
      </p:sp>
    </p:spTree>
    <p:extLst>
      <p:ext uri="{BB962C8B-B14F-4D97-AF65-F5344CB8AC3E}">
        <p14:creationId xmlns:p14="http://schemas.microsoft.com/office/powerpoint/2010/main" xmlns="" val="2598051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Times New Roman" panose="02020603050405020304" pitchFamily="18" charset="0"/>
                <a:cs typeface="Times New Roman" panose="02020603050405020304" pitchFamily="18" charset="0"/>
              </a:rPr>
              <a:t>System – building aids</a:t>
            </a:r>
          </a:p>
        </p:txBody>
      </p:sp>
      <p:sp>
        <p:nvSpPr>
          <p:cNvPr id="3" name="Content Placeholder 2"/>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The system-building aids consist of programs which help acquire and represent the domain expert’s</a:t>
            </a:r>
          </a:p>
          <a:p>
            <a:pPr algn="just"/>
            <a:r>
              <a:rPr lang="en-US" dirty="0">
                <a:latin typeface="Times New Roman" panose="02020603050405020304" pitchFamily="18" charset="0"/>
                <a:cs typeface="Times New Roman" panose="02020603050405020304" pitchFamily="18" charset="0"/>
              </a:rPr>
              <a:t>knowledge and programs which help design the expert system under construction. These programs address</a:t>
            </a:r>
          </a:p>
          <a:p>
            <a:pPr algn="just"/>
            <a:r>
              <a:rPr lang="en-US" dirty="0">
                <a:latin typeface="Times New Roman" panose="02020603050405020304" pitchFamily="18" charset="0"/>
                <a:cs typeface="Times New Roman" panose="02020603050405020304" pitchFamily="18" charset="0"/>
              </a:rPr>
              <a:t>very difficult tasks; many are research tools just beginning to evolve into practical and useful aids, although a</a:t>
            </a:r>
          </a:p>
          <a:p>
            <a:pPr algn="just"/>
            <a:r>
              <a:rPr lang="en-US" dirty="0">
                <a:latin typeface="Times New Roman" panose="02020603050405020304" pitchFamily="18" charset="0"/>
                <a:cs typeface="Times New Roman" panose="02020603050405020304" pitchFamily="18" charset="0"/>
              </a:rPr>
              <a:t>few are offered as full-blown commercial systems</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Compared with programming and knowledge engineering languages, relatively few system-building aids </a:t>
            </a:r>
            <a:r>
              <a:rPr lang="en-US" dirty="0" smtClean="0">
                <a:latin typeface="Times New Roman" panose="02020603050405020304" pitchFamily="18" charset="0"/>
                <a:cs typeface="Times New Roman" panose="02020603050405020304" pitchFamily="18" charset="0"/>
              </a:rPr>
              <a:t>have been </a:t>
            </a:r>
            <a:r>
              <a:rPr lang="en-US" dirty="0">
                <a:latin typeface="Times New Roman" panose="02020603050405020304" pitchFamily="18" charset="0"/>
                <a:cs typeface="Times New Roman" panose="02020603050405020304" pitchFamily="18" charset="0"/>
              </a:rPr>
              <a:t>developed. Those which exist fall into two major categories; design aids and knowledge acquisition aids.</a:t>
            </a:r>
          </a:p>
          <a:p>
            <a:pPr algn="just"/>
            <a:r>
              <a:rPr lang="en-US" dirty="0">
                <a:latin typeface="Times New Roman" panose="02020603050405020304" pitchFamily="18" charset="0"/>
                <a:cs typeface="Times New Roman" panose="02020603050405020304" pitchFamily="18" charset="0"/>
              </a:rPr>
              <a:t>The AGE system exemplifies design aids, while TEIRSIAS, MOLE and SALT exemplify </a:t>
            </a:r>
            <a:r>
              <a:rPr lang="en-US" dirty="0" smtClean="0">
                <a:latin typeface="Times New Roman" panose="02020603050405020304" pitchFamily="18" charset="0"/>
                <a:cs typeface="Times New Roman" panose="02020603050405020304" pitchFamily="18" charset="0"/>
              </a:rPr>
              <a:t>knowledge acquisition</a:t>
            </a:r>
            <a:r>
              <a:rPr lang="en-US" dirty="0">
                <a:latin typeface="Times New Roman" panose="02020603050405020304" pitchFamily="18" charset="0"/>
                <a:cs typeface="Times New Roman" panose="02020603050405020304" pitchFamily="18" charset="0"/>
              </a:rPr>
              <a:t>, TIMM system construction and SEEK knowledge refinement aids.</a:t>
            </a:r>
          </a:p>
        </p:txBody>
      </p:sp>
    </p:spTree>
    <p:extLst>
      <p:ext uri="{BB962C8B-B14F-4D97-AF65-F5344CB8AC3E}">
        <p14:creationId xmlns:p14="http://schemas.microsoft.com/office/powerpoint/2010/main" xmlns="" val="2308617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AGE: This software tool helps the knowledge engineer design and build an expert system. </a:t>
            </a:r>
            <a:r>
              <a:rPr lang="en-US" dirty="0" smtClean="0">
                <a:latin typeface="Times New Roman" panose="02020603050405020304" pitchFamily="18" charset="0"/>
                <a:cs typeface="Times New Roman" panose="02020603050405020304" pitchFamily="18" charset="0"/>
              </a:rPr>
              <a:t>AGE provides </a:t>
            </a:r>
            <a:r>
              <a:rPr lang="en-US" dirty="0">
                <a:latin typeface="Times New Roman" panose="02020603050405020304" pitchFamily="18" charset="0"/>
                <a:cs typeface="Times New Roman" panose="02020603050405020304" pitchFamily="18" charset="0"/>
              </a:rPr>
              <a:t>the user with a set of components which, like building blocks, can be assembled to </a:t>
            </a:r>
            <a:r>
              <a:rPr lang="en-US" dirty="0" smtClean="0">
                <a:latin typeface="Times New Roman" panose="02020603050405020304" pitchFamily="18" charset="0"/>
                <a:cs typeface="Times New Roman" panose="02020603050405020304" pitchFamily="18" charset="0"/>
              </a:rPr>
              <a:t>form portions </a:t>
            </a:r>
            <a:r>
              <a:rPr lang="en-US" dirty="0">
                <a:latin typeface="Times New Roman" panose="02020603050405020304" pitchFamily="18" charset="0"/>
                <a:cs typeface="Times New Roman" panose="02020603050405020304" pitchFamily="18" charset="0"/>
              </a:rPr>
              <a:t>of an expert system. Each component, a collection of INTERLISP functions, supports an </a:t>
            </a:r>
            <a:r>
              <a:rPr lang="en-US" dirty="0" smtClean="0">
                <a:latin typeface="Times New Roman" panose="02020603050405020304" pitchFamily="18" charset="0"/>
                <a:cs typeface="Times New Roman" panose="02020603050405020304" pitchFamily="18" charset="0"/>
              </a:rPr>
              <a:t>expert system </a:t>
            </a:r>
            <a:r>
              <a:rPr lang="en-US" dirty="0">
                <a:latin typeface="Times New Roman" panose="02020603050405020304" pitchFamily="18" charset="0"/>
                <a:cs typeface="Times New Roman" panose="02020603050405020304" pitchFamily="18" charset="0"/>
              </a:rPr>
              <a:t>framework, such as forward chaining, backward chaining, or a blackboard architecture</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MOLE: This is a knowledge acquisition system for heuristic classification problem, such as </a:t>
            </a:r>
            <a:r>
              <a:rPr lang="en-US" dirty="0" smtClean="0">
                <a:latin typeface="Times New Roman" panose="02020603050405020304" pitchFamily="18" charset="0"/>
                <a:cs typeface="Times New Roman" panose="02020603050405020304" pitchFamily="18" charset="0"/>
              </a:rPr>
              <a:t>diagnosing diseases</a:t>
            </a:r>
            <a:r>
              <a:rPr lang="en-US" dirty="0">
                <a:latin typeface="Times New Roman" panose="02020603050405020304" pitchFamily="18" charset="0"/>
                <a:cs typeface="Times New Roman" panose="02020603050405020304" pitchFamily="18" charset="0"/>
              </a:rPr>
              <a:t>. In particular, it is used in conjunction with the cover-and- differentiate problem </a:t>
            </a:r>
            <a:r>
              <a:rPr lang="en-US" dirty="0" smtClean="0">
                <a:latin typeface="Times New Roman" panose="02020603050405020304" pitchFamily="18" charset="0"/>
                <a:cs typeface="Times New Roman" panose="02020603050405020304" pitchFamily="18" charset="0"/>
              </a:rPr>
              <a:t>solving method</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204291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1"/>
            <a:ext cx="7772400" cy="857255"/>
          </a:xfrm>
        </p:spPr>
        <p:txBody>
          <a:bodyPr>
            <a:normAutofit/>
          </a:bodyPr>
          <a:lstStyle/>
          <a:p>
            <a:pPr algn="ctr"/>
            <a:r>
              <a:rPr lang="en-US" sz="3200" dirty="0" smtClean="0">
                <a:latin typeface="Times New Roman" pitchFamily="18" charset="0"/>
                <a:cs typeface="Times New Roman" pitchFamily="18" charset="0"/>
              </a:rPr>
              <a:t>Expert System</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1857364"/>
            <a:ext cx="6915176" cy="3781436"/>
          </a:xfrm>
        </p:spPr>
        <p:txBody>
          <a:bodyPr>
            <a:normAutofit/>
          </a:bodyPr>
          <a:lstStyle/>
          <a:p>
            <a:pPr algn="just">
              <a:buFont typeface="Arial" pitchFamily="34" charset="0"/>
              <a:buChar char="•"/>
            </a:pPr>
            <a:r>
              <a:rPr lang="en-US" sz="1800" dirty="0" smtClean="0">
                <a:solidFill>
                  <a:schemeClr val="tx1"/>
                </a:solidFill>
                <a:latin typeface="Times New Roman" pitchFamily="18" charset="0"/>
                <a:cs typeface="Times New Roman" pitchFamily="18" charset="0"/>
              </a:rPr>
              <a:t>An Expert System is an interactive computer-based decision tool that uses both facts and heuristics to solve different decision making problem based on knowledge acquired from an expert.</a:t>
            </a:r>
          </a:p>
          <a:p>
            <a:pPr algn="just"/>
            <a:r>
              <a:rPr lang="en-US" sz="1800" dirty="0" smtClean="0">
                <a:solidFill>
                  <a:schemeClr val="tx1"/>
                </a:solidFill>
                <a:latin typeface="Times New Roman" pitchFamily="18" charset="0"/>
                <a:cs typeface="Times New Roman" pitchFamily="18" charset="0"/>
              </a:rPr>
              <a:t>Inference engine+ knowledge =  Expert System.</a:t>
            </a:r>
          </a:p>
          <a:p>
            <a:pPr algn="just">
              <a:buFont typeface="Arial" pitchFamily="34" charset="0"/>
              <a:buChar char="•"/>
            </a:pPr>
            <a:r>
              <a:rPr lang="en-US" sz="1800" dirty="0" smtClean="0">
                <a:solidFill>
                  <a:schemeClr val="tx1"/>
                </a:solidFill>
                <a:latin typeface="Times New Roman" pitchFamily="18" charset="0"/>
                <a:cs typeface="Times New Roman" pitchFamily="18" charset="0"/>
              </a:rPr>
              <a:t>First Expert System called DENDRAL, was developed in the early 70’s at Stanford University.</a:t>
            </a:r>
            <a:endParaRPr lang="en-US" sz="1800" dirty="0">
              <a:solidFill>
                <a:schemeClr val="tx1"/>
              </a:solidFill>
              <a:latin typeface="Times New Roman" pitchFamily="18" charset="0"/>
              <a:cs typeface="Times New Roman" pitchFamily="18" charset="0"/>
            </a:endParaRPr>
          </a:p>
          <a:p>
            <a:pPr algn="just">
              <a:buFont typeface="Arial" pitchFamily="34" charset="0"/>
              <a:buChar char="•"/>
            </a:pPr>
            <a:r>
              <a:rPr lang="en-AU" sz="1800" dirty="0" smtClean="0">
                <a:solidFill>
                  <a:schemeClr val="tx1"/>
                </a:solidFill>
                <a:latin typeface="Times New Roman" pitchFamily="18" charset="0"/>
                <a:cs typeface="Times New Roman" pitchFamily="18" charset="0"/>
              </a:rPr>
              <a:t>An expert system is a system that employs human knowledge captured in a computer to solve problems that ordinarily require human expertise.(Turban).</a:t>
            </a:r>
          </a:p>
          <a:p>
            <a:pPr algn="just"/>
            <a:endParaRPr lang="en-US" sz="1800" dirty="0" smtClean="0">
              <a:solidFill>
                <a:schemeClr val="tx1"/>
              </a:solidFill>
              <a:latin typeface="Times New Roman" pitchFamily="18" charset="0"/>
              <a:cs typeface="Times New Roman" pitchFamily="18" charset="0"/>
            </a:endParaRPr>
          </a:p>
          <a:p>
            <a:pPr algn="just"/>
            <a:endParaRPr lang="en-US" sz="1800" dirty="0" smtClean="0">
              <a:solidFill>
                <a:schemeClr val="tx1"/>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latin typeface="Times New Roman" panose="02020603050405020304" pitchFamily="18" charset="0"/>
                <a:cs typeface="Times New Roman" panose="02020603050405020304" pitchFamily="18" charset="0"/>
              </a:rPr>
              <a:t>Stages in the development of Expert System</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following points highlight the five main stages to develop an expert system. The stages are:</a:t>
            </a:r>
          </a:p>
          <a:p>
            <a:r>
              <a:rPr lang="en-US" dirty="0">
                <a:latin typeface="Times New Roman" panose="02020603050405020304" pitchFamily="18" charset="0"/>
                <a:cs typeface="Times New Roman" panose="02020603050405020304" pitchFamily="18" charset="0"/>
              </a:rPr>
              <a:t>1. Identification</a:t>
            </a:r>
          </a:p>
          <a:p>
            <a:r>
              <a:rPr lang="en-US" dirty="0">
                <a:latin typeface="Times New Roman" panose="02020603050405020304" pitchFamily="18" charset="0"/>
                <a:cs typeface="Times New Roman" panose="02020603050405020304" pitchFamily="18" charset="0"/>
              </a:rPr>
              <a:t>2. </a:t>
            </a:r>
            <a:r>
              <a:rPr lang="en-US" dirty="0" smtClean="0">
                <a:latin typeface="Times New Roman" panose="02020603050405020304" pitchFamily="18" charset="0"/>
                <a:cs typeface="Times New Roman" panose="02020603050405020304" pitchFamily="18" charset="0"/>
              </a:rPr>
              <a:t>Conceptualization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3. </a:t>
            </a:r>
            <a:r>
              <a:rPr lang="en-US" dirty="0" smtClean="0">
                <a:latin typeface="Times New Roman" panose="02020603050405020304" pitchFamily="18" charset="0"/>
                <a:cs typeface="Times New Roman" panose="02020603050405020304" pitchFamily="18" charset="0"/>
              </a:rPr>
              <a:t>Formalization </a:t>
            </a:r>
            <a:r>
              <a:rPr lang="en-US" dirty="0">
                <a:latin typeface="Times New Roman" panose="02020603050405020304" pitchFamily="18" charset="0"/>
                <a:cs typeface="Times New Roman" panose="02020603050405020304" pitchFamily="18" charset="0"/>
              </a:rPr>
              <a:t>(Designing)</a:t>
            </a:r>
          </a:p>
          <a:p>
            <a:r>
              <a:rPr lang="en-US" dirty="0">
                <a:latin typeface="Times New Roman" panose="02020603050405020304" pitchFamily="18" charset="0"/>
                <a:cs typeface="Times New Roman" panose="02020603050405020304" pitchFamily="18" charset="0"/>
              </a:rPr>
              <a:t>4. Implementation</a:t>
            </a:r>
          </a:p>
          <a:p>
            <a:r>
              <a:rPr lang="en-US" dirty="0" smtClean="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Testing (Validation, Verification and Maintenance)</a:t>
            </a:r>
            <a:r>
              <a:rPr lang="en-US" dirty="0"/>
              <a:t>.</a:t>
            </a:r>
          </a:p>
        </p:txBody>
      </p:sp>
    </p:spTree>
    <p:extLst>
      <p:ext uri="{BB962C8B-B14F-4D97-AF65-F5344CB8AC3E}">
        <p14:creationId xmlns:p14="http://schemas.microsoft.com/office/powerpoint/2010/main" xmlns="" val="3470861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Identification: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Before </a:t>
            </a:r>
            <a:r>
              <a:rPr lang="en-US" dirty="0" smtClean="0">
                <a:latin typeface="Times New Roman" pitchFamily="18" charset="0"/>
                <a:cs typeface="Times New Roman" pitchFamily="18" charset="0"/>
              </a:rPr>
              <a:t>we can begin to develop an expert system, it is important to describe, with as much precision as possible, the problem which the system is intended to solve. It is not enough simply to feel that an expert system would be helpful in a certain situation; we must determine the exact nature of the problem and state the precise goals which indicate exactly how the expert system is expected to contribute to the solution. </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Conceptualization: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conceptualization </a:t>
            </a:r>
            <a:r>
              <a:rPr lang="en-US" dirty="0" smtClean="0">
                <a:latin typeface="Times New Roman" pitchFamily="18" charset="0"/>
                <a:cs typeface="Times New Roman" pitchFamily="18" charset="0"/>
              </a:rPr>
              <a:t>stage, the knowledge engineer frequently creates a diagram of the problem to depict graphically the relationships between the objects and processes in the problem domain. It is often helpful at this stage to divide the problem into a series of sub-problems and to diagram both the relationships among the pieces of each sub-problem and the relationships among the various sub-problems.</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Formalization </a:t>
            </a:r>
            <a:r>
              <a:rPr lang="en-US" sz="2800" dirty="0" smtClean="0">
                <a:latin typeface="Times New Roman" pitchFamily="18" charset="0"/>
                <a:cs typeface="Times New Roman" pitchFamily="18" charset="0"/>
              </a:rPr>
              <a:t>(Designing):</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uring </a:t>
            </a:r>
            <a:r>
              <a:rPr lang="en-US" dirty="0" smtClean="0">
                <a:latin typeface="Times New Roman" pitchFamily="18" charset="0"/>
                <a:cs typeface="Times New Roman" pitchFamily="18" charset="0"/>
              </a:rPr>
              <a:t>the formalization stage, the problem is connected to its proposed solution, an expert system is supplied by </a:t>
            </a:r>
            <a:r>
              <a:rPr lang="en-US" dirty="0" smtClean="0">
                <a:latin typeface="Times New Roman" pitchFamily="18" charset="0"/>
                <a:cs typeface="Times New Roman" pitchFamily="18" charset="0"/>
              </a:rPr>
              <a:t>analyzing </a:t>
            </a:r>
            <a:r>
              <a:rPr lang="en-US" dirty="0" smtClean="0">
                <a:latin typeface="Times New Roman" pitchFamily="18" charset="0"/>
                <a:cs typeface="Times New Roman" pitchFamily="18" charset="0"/>
              </a:rPr>
              <a:t>the relationships depicted in the conceptualization stage. The knowledge engineer begins to select the techniques which are appropriate for developing this particular expert system</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Implementation: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During </a:t>
            </a:r>
            <a:r>
              <a:rPr lang="en-US" dirty="0" smtClean="0">
                <a:latin typeface="Times New Roman" pitchFamily="18" charset="0"/>
                <a:cs typeface="Times New Roman" pitchFamily="18" charset="0"/>
              </a:rPr>
              <a:t>the implementation stage the </a:t>
            </a:r>
            <a:r>
              <a:rPr lang="en-US" dirty="0" smtClean="0">
                <a:latin typeface="Times New Roman" pitchFamily="18" charset="0"/>
                <a:cs typeface="Times New Roman" pitchFamily="18" charset="0"/>
              </a:rPr>
              <a:t>formalized </a:t>
            </a:r>
            <a:r>
              <a:rPr lang="en-US" dirty="0" smtClean="0">
                <a:latin typeface="Times New Roman" pitchFamily="18" charset="0"/>
                <a:cs typeface="Times New Roman" pitchFamily="18" charset="0"/>
              </a:rPr>
              <a:t>concepts are programmed into the computer which has been chosen for system development, using the predetermined techniques and tools to implement a ‘first-pass’ (prototype) of the expert system.</a:t>
            </a: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Testing (Validation, Verification and Maintenance):</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chance of prototype expert system executing flawlessly the first time it is tested are so slim as to be virtually non-existent. A knowledge engineer does not expect the testing process to verify that the system has been constructed entirely correctly. Rather, testing provides an opportunity to identify the weaknesses in the structure and implementation of the system and to make the appropriate corrections.</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PROSPECTOR</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t>PROSPECTOR is an expert system which was designed for decision making problems in mineral exploration. It uses a structure called an inference network to represent the data base. PROSPECTOR was written in 1978 by Richard O. </a:t>
            </a:r>
            <a:r>
              <a:rPr lang="en-US" dirty="0" err="1" smtClean="0"/>
              <a:t>Duda</a:t>
            </a:r>
            <a:r>
              <a:rPr lang="en-US" dirty="0" smtClean="0"/>
              <a:t> (1979), then of SRI </a:t>
            </a:r>
            <a:r>
              <a:rPr lang="en-US" dirty="0" smtClean="0"/>
              <a:t>International.</a:t>
            </a:r>
          </a:p>
          <a:p>
            <a:pPr fontAlgn="base"/>
            <a:r>
              <a:rPr lang="en-US" b="1" dirty="0" smtClean="0"/>
              <a:t>Its rules look like:</a:t>
            </a:r>
            <a:endParaRPr lang="en-US" dirty="0" smtClean="0"/>
          </a:p>
          <a:p>
            <a:pPr fontAlgn="base">
              <a:buNone/>
            </a:pPr>
            <a:r>
              <a:rPr lang="en-US" b="1" dirty="0" smtClean="0"/>
              <a:t>     If</a:t>
            </a:r>
            <a:r>
              <a:rPr lang="en-US" b="1" dirty="0" smtClean="0"/>
              <a:t>:</a:t>
            </a:r>
            <a:endParaRPr lang="en-US" dirty="0" smtClean="0"/>
          </a:p>
          <a:p>
            <a:pPr fontAlgn="base">
              <a:buNone/>
            </a:pPr>
            <a:r>
              <a:rPr lang="en-US" dirty="0" smtClean="0"/>
              <a:t>      Magnetite </a:t>
            </a:r>
            <a:r>
              <a:rPr lang="en-US" dirty="0" smtClean="0"/>
              <a:t>or pyrite in disseminated or </a:t>
            </a:r>
            <a:r>
              <a:rPr lang="en-US" dirty="0" smtClean="0"/>
              <a:t>vein let </a:t>
            </a:r>
            <a:r>
              <a:rPr lang="en-US" dirty="0" smtClean="0"/>
              <a:t>from is </a:t>
            </a:r>
            <a:r>
              <a:rPr lang="en-US" dirty="0" smtClean="0"/>
              <a:t>present.</a:t>
            </a:r>
          </a:p>
          <a:p>
            <a:pPr fontAlgn="base">
              <a:buNone/>
            </a:pPr>
            <a:r>
              <a:rPr lang="en-US" b="1" dirty="0" smtClean="0"/>
              <a:t> </a:t>
            </a:r>
            <a:r>
              <a:rPr lang="en-US" b="1" dirty="0" smtClean="0"/>
              <a:t>    Then</a:t>
            </a:r>
            <a:r>
              <a:rPr lang="en-US" b="1" dirty="0" smtClean="0"/>
              <a:t>:</a:t>
            </a:r>
            <a:endParaRPr lang="en-US" dirty="0" smtClean="0"/>
          </a:p>
          <a:p>
            <a:pPr fontAlgn="base">
              <a:buNone/>
            </a:pPr>
            <a:r>
              <a:rPr lang="en-US" dirty="0" smtClean="0"/>
              <a:t>      (</a:t>
            </a:r>
            <a:r>
              <a:rPr lang="en-US" dirty="0" smtClean="0"/>
              <a:t>2, – 4) there is </a:t>
            </a:r>
            <a:r>
              <a:rPr lang="en-US" dirty="0" smtClean="0"/>
              <a:t>favorable mineralization </a:t>
            </a:r>
            <a:r>
              <a:rPr lang="en-US" dirty="0" smtClean="0"/>
              <a:t>and texture for the prophylactic stage.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The rules describe in previous slide </a:t>
            </a:r>
            <a:r>
              <a:rPr lang="en-US" dirty="0" smtClean="0"/>
              <a:t>contain two confidence estimates. The first indicates the extent to which the presence of the evidence described in the condition part of this rule suggests the validity of the rule’s conclusion. Number 2, in the rule shown above indicates that the presence of the evidence is mildly encouraging</a:t>
            </a:r>
            <a:r>
              <a:rPr lang="en-US" dirty="0" smtClean="0"/>
              <a:t>.</a:t>
            </a:r>
          </a:p>
          <a:p>
            <a:pPr algn="just"/>
            <a:r>
              <a:rPr lang="en-US" dirty="0" smtClean="0"/>
              <a:t>It </a:t>
            </a:r>
            <a:r>
              <a:rPr lang="en-US" dirty="0" smtClean="0"/>
              <a:t>aids geologists in evaluating the favorability of an exploration site or region for occurrences of ore deposits of particular types.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Times New Roman" pitchFamily="18" charset="0"/>
                <a:cs typeface="Times New Roman" pitchFamily="18" charset="0"/>
              </a:rPr>
              <a:t>Some of the important features and contributions of PROSPECTOR are the following: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fontAlgn="base"/>
            <a:r>
              <a:rPr lang="en-US"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The system represents fuzzy input on a range from -5 = certainly false to +5 = certainly true and produces conclusion with associated uncertainty factors.</a:t>
            </a:r>
          </a:p>
          <a:p>
            <a:pPr algn="just" fontAlgn="base"/>
            <a:r>
              <a:rPr lang="en-US"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system’s expertise is based on hand-crafted knowledge of twelve major prospect-scale models and 23 smaller regional scale models.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PROSPECTOR has 3 modes of operations: Interactive consultation; Batch processing; Compiled execution.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For </a:t>
            </a:r>
            <a:r>
              <a:rPr lang="en-US" dirty="0" smtClean="0">
                <a:latin typeface="Times New Roman" pitchFamily="18" charset="0"/>
                <a:cs typeface="Times New Roman" pitchFamily="18" charset="0"/>
              </a:rPr>
              <a:t>the Interactive consultation mode, there are 2 phases: 1.The antecedent mode. 2.The consequent mode. A typical consultation session begins with the user volunteering information in the form of simple assertions. A typical consequence of initial volunteering is that a few exact and a number of partial matches are made between volunteered evidence and the nodes in the inference network, and some changes occur in the probabilities of the top-level hypotheses. Second, once a top-level hypothesis H has been chosen, the program enters the consequent mode. It searches the inference network below H to determine what question to ask the user to help resolve the issue.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290" y="1600200"/>
            <a:ext cx="6786610" cy="4525963"/>
          </a:xfrm>
        </p:spPr>
        <p:txBody>
          <a:bodyPr/>
          <a:lstStyle/>
          <a:p>
            <a:pPr algn="just"/>
            <a:endParaRPr lang="en-US" sz="1800" dirty="0" smtClean="0">
              <a:solidFill>
                <a:schemeClr val="tx1"/>
              </a:solidFill>
              <a:latin typeface="Times New Roman" pitchFamily="18" charset="0"/>
              <a:cs typeface="Times New Roman" pitchFamily="18" charset="0"/>
            </a:endParaRPr>
          </a:p>
          <a:p>
            <a:pPr algn="just"/>
            <a:r>
              <a:rPr lang="en-AU" sz="1800" dirty="0" smtClean="0">
                <a:solidFill>
                  <a:schemeClr val="tx1"/>
                </a:solidFill>
                <a:latin typeface="Times New Roman" pitchFamily="18" charset="0"/>
                <a:cs typeface="Times New Roman" pitchFamily="18" charset="0"/>
              </a:rPr>
              <a:t>A computer program that emulates the behaviour of human experts who are solving real-world problems associated with a particular domain of knowledge. (</a:t>
            </a:r>
            <a:r>
              <a:rPr lang="en-AU" sz="1800" dirty="0" err="1" smtClean="0">
                <a:solidFill>
                  <a:schemeClr val="tx1"/>
                </a:solidFill>
                <a:latin typeface="Times New Roman" pitchFamily="18" charset="0"/>
                <a:cs typeface="Times New Roman" pitchFamily="18" charset="0"/>
              </a:rPr>
              <a:t>Pigford</a:t>
            </a:r>
            <a:r>
              <a:rPr lang="en-AU" sz="1800" dirty="0" smtClean="0">
                <a:solidFill>
                  <a:schemeClr val="tx1"/>
                </a:solidFill>
                <a:latin typeface="Times New Roman" pitchFamily="18" charset="0"/>
                <a:cs typeface="Times New Roman" pitchFamily="18" charset="0"/>
              </a:rPr>
              <a:t> &amp; </a:t>
            </a:r>
            <a:r>
              <a:rPr lang="en-AU" sz="1800" dirty="0" err="1" smtClean="0">
                <a:solidFill>
                  <a:schemeClr val="tx1"/>
                </a:solidFill>
                <a:latin typeface="Times New Roman" pitchFamily="18" charset="0"/>
                <a:cs typeface="Times New Roman" pitchFamily="18" charset="0"/>
              </a:rPr>
              <a:t>Braur</a:t>
            </a:r>
            <a:r>
              <a:rPr lang="en-AU" sz="1800" dirty="0" smtClean="0">
                <a:solidFill>
                  <a:schemeClr val="tx1"/>
                </a:solidFill>
                <a:latin typeface="Times New Roman" pitchFamily="18" charset="0"/>
                <a:cs typeface="Times New Roman" pitchFamily="18" charset="0"/>
              </a:rPr>
              <a:t>)</a:t>
            </a:r>
          </a:p>
          <a:p>
            <a:pPr algn="just"/>
            <a:r>
              <a:rPr lang="en-US" sz="1800" dirty="0" smtClean="0">
                <a:solidFill>
                  <a:schemeClr val="tx1"/>
                </a:solidFill>
                <a:latin typeface="Times New Roman" pitchFamily="18" charset="0"/>
                <a:cs typeface="Times New Roman" pitchFamily="18" charset="0"/>
              </a:rPr>
              <a:t>Expert Systems are designed to solve real problems in a particular domain that normally require a human expert. It can solve many types of problems.</a:t>
            </a:r>
          </a:p>
          <a:p>
            <a:pPr algn="just"/>
            <a:r>
              <a:rPr lang="en-US" sz="1800" dirty="0" smtClean="0">
                <a:solidFill>
                  <a:schemeClr val="tx1"/>
                </a:solidFill>
                <a:latin typeface="Times New Roman" pitchFamily="18" charset="0"/>
                <a:cs typeface="Times New Roman" pitchFamily="18" charset="0"/>
              </a:rPr>
              <a:t>Diagnostic applications.</a:t>
            </a:r>
          </a:p>
          <a:p>
            <a:pPr algn="just"/>
            <a:r>
              <a:rPr lang="en-US" sz="1800" dirty="0" smtClean="0">
                <a:solidFill>
                  <a:schemeClr val="tx1"/>
                </a:solidFill>
                <a:latin typeface="Times New Roman" pitchFamily="18" charset="0"/>
                <a:cs typeface="Times New Roman" pitchFamily="18" charset="0"/>
              </a:rPr>
              <a:t>Play chess.</a:t>
            </a:r>
          </a:p>
          <a:p>
            <a:pPr algn="just"/>
            <a:r>
              <a:rPr lang="en-US" sz="1800" dirty="0" smtClean="0">
                <a:solidFill>
                  <a:schemeClr val="tx1"/>
                </a:solidFill>
                <a:latin typeface="Times New Roman" pitchFamily="18" charset="0"/>
                <a:cs typeface="Times New Roman" pitchFamily="18" charset="0"/>
              </a:rPr>
              <a:t>Monitor real time systems.</a:t>
            </a:r>
          </a:p>
          <a:p>
            <a:pPr algn="just"/>
            <a:r>
              <a:rPr lang="en-US" sz="1800" dirty="0" smtClean="0">
                <a:latin typeface="Times New Roman" pitchFamily="18" charset="0"/>
                <a:cs typeface="Times New Roman" pitchFamily="18" charset="0"/>
              </a:rPr>
              <a:t>Underwrite insurance policies.</a:t>
            </a:r>
          </a:p>
          <a:p>
            <a:pPr algn="just"/>
            <a:endParaRPr lang="en-US" sz="1800" dirty="0" smtClean="0">
              <a:solidFill>
                <a:schemeClr val="tx1"/>
              </a:solidFill>
              <a:latin typeface="Times New Roman" pitchFamily="18" charset="0"/>
              <a:cs typeface="Times New Roman" pitchFamily="18" charset="0"/>
            </a:endParaRPr>
          </a:p>
          <a:p>
            <a:pPr algn="just"/>
            <a:endParaRPr lang="en-US" sz="1800" dirty="0" smtClean="0">
              <a:solidFill>
                <a:schemeClr val="tx1"/>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36" y="4205614"/>
            <a:ext cx="4214842" cy="437832"/>
          </a:xfrm>
        </p:spPr>
        <p:txBody>
          <a:bodyPr>
            <a:normAutofit fontScale="90000"/>
          </a:bodyPr>
          <a:lstStyle/>
          <a:p>
            <a:r>
              <a:rPr lang="en-US" sz="2000" dirty="0" smtClean="0"/>
              <a:t>Fig.1.1 Block diagram of Expert System.</a:t>
            </a:r>
            <a:endParaRPr lang="en-US" sz="2000" dirty="0"/>
          </a:p>
        </p:txBody>
      </p:sp>
      <p:pic>
        <p:nvPicPr>
          <p:cNvPr id="4" name="Content Placeholder 3" descr="expert-systems"/>
          <p:cNvPicPr>
            <a:picLocks noGrp="1" noChangeAspect="1"/>
          </p:cNvPicPr>
          <p:nvPr>
            <p:ph idx="1"/>
          </p:nvPr>
        </p:nvPicPr>
        <p:blipFill>
          <a:blip r:embed="rId2"/>
          <a:stretch>
            <a:fillRect/>
          </a:stretch>
        </p:blipFill>
        <p:spPr>
          <a:xfrm>
            <a:off x="1500166" y="1785926"/>
            <a:ext cx="5858693" cy="241968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857256"/>
          </a:xfrm>
        </p:spPr>
        <p:txBody>
          <a:bodyPr>
            <a:normAutofit/>
          </a:bodyPr>
          <a:lstStyle/>
          <a:p>
            <a:r>
              <a:rPr lang="en-US" sz="2800" dirty="0" smtClean="0">
                <a:latin typeface="Times New Roman" pitchFamily="18" charset="0"/>
                <a:cs typeface="Times New Roman" pitchFamily="18" charset="0"/>
              </a:rPr>
              <a:t>Components of Expert System</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00240"/>
            <a:ext cx="8229600" cy="4125923"/>
          </a:xfrm>
        </p:spPr>
        <p:txBody>
          <a:bodyPr>
            <a:normAutofit/>
          </a:bodyPr>
          <a:lstStyle/>
          <a:p>
            <a:r>
              <a:rPr lang="en-US" sz="1800" dirty="0">
                <a:latin typeface="Times New Roman" pitchFamily="18" charset="0"/>
                <a:cs typeface="Times New Roman" pitchFamily="18" charset="0"/>
              </a:rPr>
              <a:t>An expert system mainly consists of three components:</a:t>
            </a:r>
          </a:p>
          <a:p>
            <a:r>
              <a:rPr lang="en-US" sz="1800" b="1" dirty="0">
                <a:latin typeface="Times New Roman" pitchFamily="18" charset="0"/>
                <a:cs typeface="Times New Roman" pitchFamily="18" charset="0"/>
              </a:rPr>
              <a:t>User Interface</a:t>
            </a:r>
            <a:endParaRPr lang="en-US" sz="1800" dirty="0">
              <a:latin typeface="Times New Roman" pitchFamily="18" charset="0"/>
              <a:cs typeface="Times New Roman" pitchFamily="18" charset="0"/>
            </a:endParaRPr>
          </a:p>
          <a:p>
            <a:r>
              <a:rPr lang="en-US" sz="1800" b="1" dirty="0">
                <a:latin typeface="Times New Roman" pitchFamily="18" charset="0"/>
                <a:cs typeface="Times New Roman" pitchFamily="18" charset="0"/>
              </a:rPr>
              <a:t>Inference Engine</a:t>
            </a:r>
            <a:endParaRPr lang="en-US" sz="1800" dirty="0">
              <a:latin typeface="Times New Roman" pitchFamily="18" charset="0"/>
              <a:cs typeface="Times New Roman" pitchFamily="18" charset="0"/>
            </a:endParaRPr>
          </a:p>
          <a:p>
            <a:r>
              <a:rPr lang="en-US" sz="1800" b="1" dirty="0">
                <a:latin typeface="Times New Roman" pitchFamily="18" charset="0"/>
                <a:cs typeface="Times New Roman" pitchFamily="18" charset="0"/>
              </a:rPr>
              <a:t>Knowledge Base</a:t>
            </a:r>
            <a:endParaRPr lang="en-US" sz="1800" dirty="0">
              <a:latin typeface="Times New Roman" pitchFamily="18" charset="0"/>
              <a:cs typeface="Times New Roman" pitchFamily="18" charset="0"/>
            </a:endParaRPr>
          </a:p>
          <a:p>
            <a:r>
              <a:rPr lang="en-US" sz="1800" dirty="0" smtClean="0">
                <a:solidFill>
                  <a:srgbClr val="FF0000"/>
                </a:solidFill>
                <a:latin typeface="Times New Roman" pitchFamily="18" charset="0"/>
                <a:cs typeface="Times New Roman" pitchFamily="18" charset="0"/>
              </a:rPr>
              <a:t>User Interface </a:t>
            </a:r>
          </a:p>
          <a:p>
            <a:r>
              <a:rPr lang="en-US" sz="1800" dirty="0" smtClean="0">
                <a:latin typeface="Times New Roman" pitchFamily="18" charset="0"/>
                <a:cs typeface="Times New Roman" pitchFamily="18" charset="0"/>
              </a:rPr>
              <a:t>With the help of a user interface, the expert system interacts with the user, takes queries as an input in a readable format, and passes it to the inference engine. After getting the response from the inference engine, it displays the output to the user. In other words, it is an interface that helps a non-expert user to communicate with the expert system to find a solution.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1800" dirty="0" smtClean="0">
                <a:solidFill>
                  <a:srgbClr val="FF0000"/>
                </a:solidFill>
                <a:latin typeface="Times New Roman" pitchFamily="18" charset="0"/>
                <a:cs typeface="Times New Roman" pitchFamily="18" charset="0"/>
              </a:rPr>
              <a:t>Inference Engine (Rules of Engine) </a:t>
            </a:r>
          </a:p>
          <a:p>
            <a:r>
              <a:rPr lang="en-US" sz="1800" dirty="0" smtClean="0">
                <a:latin typeface="Times New Roman" pitchFamily="18" charset="0"/>
                <a:cs typeface="Times New Roman" pitchFamily="18" charset="0"/>
              </a:rPr>
              <a:t>The inference engine is known as the brain of the expert system as it is the main processing unit of the system. It applies inference rules to the knowledge base to derive a conclusion or deduce new information. It helps in deriving an error-free solution of queries asked by the user. </a:t>
            </a:r>
            <a:endParaRPr lang="en-US" sz="1800" dirty="0">
              <a:latin typeface="Times New Roman" pitchFamily="18" charset="0"/>
              <a:cs typeface="Times New Roman" pitchFamily="18" charset="0"/>
            </a:endParaRPr>
          </a:p>
          <a:p>
            <a:r>
              <a:rPr lang="en-US" sz="1800" dirty="0" smtClean="0">
                <a:latin typeface="Times New Roman" pitchFamily="18" charset="0"/>
                <a:cs typeface="Times New Roman" pitchFamily="18" charset="0"/>
              </a:rPr>
              <a:t>With the help of an inference engine, the system extracts the knowledge from the knowledge base. </a:t>
            </a:r>
          </a:p>
          <a:p>
            <a:r>
              <a:rPr lang="en-US" sz="1800" dirty="0" smtClean="0">
                <a:solidFill>
                  <a:srgbClr val="FF0000"/>
                </a:solidFill>
                <a:latin typeface="Times New Roman" pitchFamily="18" charset="0"/>
                <a:cs typeface="Times New Roman" pitchFamily="18" charset="0"/>
              </a:rPr>
              <a:t>Knowledge Base </a:t>
            </a:r>
          </a:p>
          <a:p>
            <a:r>
              <a:rPr lang="en-US" sz="1800" dirty="0" smtClean="0">
                <a:latin typeface="Times New Roman" pitchFamily="18" charset="0"/>
                <a:cs typeface="Times New Roman" pitchFamily="18" charset="0"/>
              </a:rPr>
              <a:t>The knowledgebase is a type of storage that stores knowledge acquired from the different experts of the particular domain. It is considered as big storage of knowledge. The more the knowledge base, the more precise will be the Expert System.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785818"/>
          </a:xfrm>
        </p:spPr>
        <p:txBody>
          <a:bodyPr>
            <a:normAutofit/>
          </a:bodyPr>
          <a:lstStyle/>
          <a:p>
            <a:r>
              <a:rPr lang="en-US" sz="2800" dirty="0" smtClean="0">
                <a:latin typeface="Times New Roman" pitchFamily="18" charset="0"/>
                <a:cs typeface="Times New Roman" pitchFamily="18" charset="0"/>
              </a:rPr>
              <a:t>Representation and organization of knowledge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071538" y="1928802"/>
            <a:ext cx="7215238" cy="4197361"/>
          </a:xfrm>
        </p:spPr>
        <p:txBody>
          <a:bodyPr>
            <a:normAutofit fontScale="92500" lnSpcReduction="10000"/>
          </a:bodyPr>
          <a:lstStyle/>
          <a:p>
            <a:pPr>
              <a:buNone/>
            </a:pPr>
            <a:r>
              <a:rPr lang="en-US" dirty="0" smtClean="0">
                <a:solidFill>
                  <a:srgbClr val="FF0000"/>
                </a:solidFill>
                <a:latin typeface="Times New Roman" pitchFamily="18" charset="0"/>
                <a:cs typeface="Times New Roman" pitchFamily="18" charset="0"/>
              </a:rPr>
              <a:t>1. Simple relational knowledge: </a:t>
            </a:r>
          </a:p>
          <a:p>
            <a:r>
              <a:rPr lang="en-US" dirty="0" smtClean="0">
                <a:latin typeface="Times New Roman" pitchFamily="18" charset="0"/>
                <a:cs typeface="Times New Roman" pitchFamily="18" charset="0"/>
              </a:rPr>
              <a:t> It is the simplest way of storing facts which uses the relational method, and each fact about a set of the object is set out systematically in columns.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This approach of knowledge representation is famous in database systems where the relationship between different entities is represented. </a:t>
            </a:r>
          </a:p>
          <a:p>
            <a:pPr>
              <a:buNone/>
            </a:pPr>
            <a:r>
              <a:rPr lang="en-US" dirty="0" smtClean="0">
                <a:solidFill>
                  <a:srgbClr val="FF0000"/>
                </a:solidFill>
                <a:latin typeface="Times New Roman" pitchFamily="18" charset="0"/>
                <a:cs typeface="Times New Roman" pitchFamily="18" charset="0"/>
              </a:rPr>
              <a:t>2. Inheritable knowledge: </a:t>
            </a:r>
          </a:p>
          <a:p>
            <a:r>
              <a:rPr lang="en-US" dirty="0" smtClean="0">
                <a:latin typeface="Times New Roman" pitchFamily="18" charset="0"/>
                <a:cs typeface="Times New Roman" pitchFamily="18" charset="0"/>
              </a:rPr>
              <a:t> In the inheritable knowledge approach, all data must be stored into a hierarchy of classes.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All classes should be arranged in a generalized form or a hierarchal manner.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In this approach, we apply inheritance property. </a:t>
            </a:r>
          </a:p>
          <a:p>
            <a:r>
              <a:rPr lang="en-US" dirty="0" smtClean="0">
                <a:latin typeface="Times New Roman" pitchFamily="18" charset="0"/>
                <a:cs typeface="Times New Roman" pitchFamily="18" charset="0"/>
              </a:rPr>
              <a:t> Elements inherit values from other members of a class.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This approach contains inheritable knowledge which shows a relation between instance and class, and it is called instance relation.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928670"/>
            <a:ext cx="7143800" cy="5197493"/>
          </a:xfrm>
        </p:spPr>
        <p:txBody>
          <a:bodyPr>
            <a:normAutofit lnSpcReduction="10000"/>
          </a:bodyPr>
          <a:lstStyle/>
          <a:p>
            <a:pPr>
              <a:buNone/>
            </a:pPr>
            <a:r>
              <a:rPr lang="en-US" sz="1800" dirty="0" smtClean="0">
                <a:solidFill>
                  <a:srgbClr val="FF0000"/>
                </a:solidFill>
                <a:latin typeface="Times New Roman" pitchFamily="18" charset="0"/>
                <a:cs typeface="Times New Roman" pitchFamily="18" charset="0"/>
              </a:rPr>
              <a:t>3. Inferential knowledge: </a:t>
            </a:r>
          </a:p>
          <a:p>
            <a:r>
              <a:rPr lang="en-US" sz="1800" dirty="0" smtClean="0">
                <a:latin typeface="Times New Roman" pitchFamily="18" charset="0"/>
                <a:cs typeface="Times New Roman" pitchFamily="18" charset="0"/>
              </a:rPr>
              <a:t> Inferential knowledge approach represents knowledge in the form of formal logics. </a:t>
            </a:r>
          </a:p>
          <a:p>
            <a:r>
              <a:rPr lang="en-US" sz="1800" dirty="0" smtClean="0">
                <a:latin typeface="Times New Roman" pitchFamily="18" charset="0"/>
                <a:cs typeface="Times New Roman" pitchFamily="18" charset="0"/>
              </a:rPr>
              <a:t>This approach can be used to derive more facts. </a:t>
            </a:r>
          </a:p>
          <a:p>
            <a:r>
              <a:rPr lang="en-US" sz="1800" dirty="0" smtClean="0">
                <a:latin typeface="Times New Roman" pitchFamily="18" charset="0"/>
                <a:cs typeface="Times New Roman" pitchFamily="18" charset="0"/>
              </a:rPr>
              <a:t> It guaranteed correctness. </a:t>
            </a:r>
          </a:p>
          <a:p>
            <a:r>
              <a:rPr lang="en-US" sz="1800" dirty="0" smtClean="0">
                <a:latin typeface="Times New Roman" pitchFamily="18" charset="0"/>
                <a:cs typeface="Times New Roman" pitchFamily="18" charset="0"/>
              </a:rPr>
              <a:t>Example: Let's suppose there are two statements: 1. Marcus is a man 2. All men are mortal Then it can represent as; man(Marcus) ∀x = man (x) ----------&gt; mortal (x)s.</a:t>
            </a:r>
          </a:p>
          <a:p>
            <a:pPr>
              <a:buNone/>
            </a:pPr>
            <a:r>
              <a:rPr lang="en-US" sz="1800" dirty="0" smtClean="0">
                <a:solidFill>
                  <a:srgbClr val="FF0000"/>
                </a:solidFill>
                <a:latin typeface="Times New Roman" pitchFamily="18" charset="0"/>
                <a:cs typeface="Times New Roman" pitchFamily="18" charset="0"/>
              </a:rPr>
              <a:t>4. Procedural knowledge: </a:t>
            </a:r>
          </a:p>
          <a:p>
            <a:r>
              <a:rPr lang="en-US" sz="1800" dirty="0" smtClean="0">
                <a:latin typeface="Times New Roman" pitchFamily="18" charset="0"/>
                <a:cs typeface="Times New Roman" pitchFamily="18" charset="0"/>
              </a:rPr>
              <a:t> Procedural knowledge approach uses small programs and codes which describes how to do specific things, and how to proceed. </a:t>
            </a:r>
          </a:p>
          <a:p>
            <a:r>
              <a:rPr lang="en-US" sz="1800" dirty="0" smtClean="0">
                <a:latin typeface="Times New Roman" pitchFamily="18" charset="0"/>
                <a:cs typeface="Times New Roman" pitchFamily="18" charset="0"/>
              </a:rPr>
              <a:t> In this approach, one important rule is used which is If-Then rule. </a:t>
            </a:r>
          </a:p>
          <a:p>
            <a:r>
              <a:rPr lang="en-US" sz="1800" dirty="0" smtClean="0">
                <a:latin typeface="Times New Roman" pitchFamily="18" charset="0"/>
                <a:cs typeface="Times New Roman" pitchFamily="18" charset="0"/>
              </a:rPr>
              <a:t> In this knowledge, we can use various coding languages such as LISP language and Prolog language. </a:t>
            </a:r>
          </a:p>
          <a:p>
            <a:r>
              <a:rPr lang="en-US" sz="1800" dirty="0" smtClean="0">
                <a:latin typeface="Times New Roman" pitchFamily="18" charset="0"/>
                <a:cs typeface="Times New Roman" pitchFamily="18" charset="0"/>
              </a:rPr>
              <a:t>We can easily represent heuristic or domain-specific knowledge using this approach.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785818"/>
          </a:xfrm>
        </p:spPr>
        <p:txBody>
          <a:bodyPr>
            <a:normAutofit/>
          </a:bodyPr>
          <a:lstStyle/>
          <a:p>
            <a:r>
              <a:rPr lang="en-US" sz="2800" dirty="0" smtClean="0">
                <a:latin typeface="Times New Roman" pitchFamily="18" charset="0"/>
                <a:cs typeface="Times New Roman" pitchFamily="18" charset="0"/>
              </a:rPr>
              <a:t>Characteristics of Expert System</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71678"/>
            <a:ext cx="8229600" cy="4054485"/>
          </a:xfrm>
        </p:spPr>
        <p:txBody>
          <a:bodyPr/>
          <a:lstStyle/>
          <a:p>
            <a:r>
              <a:rPr lang="en-US" sz="1800" dirty="0" smtClean="0">
                <a:latin typeface="Times New Roman" pitchFamily="18" charset="0"/>
                <a:cs typeface="Times New Roman" pitchFamily="18" charset="0"/>
              </a:rPr>
              <a:t>Expert System is capable of handling challenging decision problems and delivering  solutions.</a:t>
            </a:r>
          </a:p>
          <a:p>
            <a:r>
              <a:rPr lang="en-US" sz="1800" dirty="0" smtClean="0">
                <a:latin typeface="Times New Roman" pitchFamily="18" charset="0"/>
                <a:cs typeface="Times New Roman" pitchFamily="18" charset="0"/>
              </a:rPr>
              <a:t>Expert System uses knowledge rather than data for solution. Much of the knowledge is heuristic based rather than algorithm.</a:t>
            </a:r>
            <a:endParaRPr lang="en-US" sz="1800" dirty="0">
              <a:latin typeface="Times New Roman" pitchFamily="18" charset="0"/>
              <a:cs typeface="Times New Roman" pitchFamily="18" charset="0"/>
            </a:endParaRPr>
          </a:p>
          <a:p>
            <a:r>
              <a:rPr lang="en-US" sz="1800" dirty="0" smtClean="0">
                <a:latin typeface="Times New Roman" pitchFamily="18" charset="0"/>
                <a:cs typeface="Times New Roman" pitchFamily="18" charset="0"/>
              </a:rPr>
              <a:t>Expert system has the capability to explain how the decision was made.</a:t>
            </a:r>
          </a:p>
          <a:p>
            <a:r>
              <a:rPr lang="en-US" sz="1800" dirty="0" smtClean="0">
                <a:latin typeface="Times New Roman" pitchFamily="18" charset="0"/>
                <a:cs typeface="Times New Roman" pitchFamily="18" charset="0"/>
              </a:rPr>
              <a:t>An Expert  System must be skillful. It should apply its knowledge to produce solution both effectively and efficiently using shortcuts  or tricks.</a:t>
            </a:r>
          </a:p>
          <a:p>
            <a:endParaRPr lang="en-US" sz="2400"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145</TotalTime>
  <Words>2059</Words>
  <Application>Microsoft Office PowerPoint</Application>
  <PresentationFormat>On-screen Show (4:3)</PresentationFormat>
  <Paragraphs>152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Facet</vt:lpstr>
      <vt:lpstr>Slide 1</vt:lpstr>
      <vt:lpstr>Expert System</vt:lpstr>
      <vt:lpstr>Slide 3</vt:lpstr>
      <vt:lpstr>Fig.1.1 Block diagram of Expert System.</vt:lpstr>
      <vt:lpstr>Components of Expert System</vt:lpstr>
      <vt:lpstr>Slide 6</vt:lpstr>
      <vt:lpstr>Representation and organization of knowledge </vt:lpstr>
      <vt:lpstr>Slide 8</vt:lpstr>
      <vt:lpstr>Characteristics of Expert System</vt:lpstr>
      <vt:lpstr>Expert System benefits..</vt:lpstr>
      <vt:lpstr>Expert System limitations.</vt:lpstr>
      <vt:lpstr>Early Expert Systems..</vt:lpstr>
      <vt:lpstr>Application of Expert System.</vt:lpstr>
      <vt:lpstr>Knowledge-Engineering </vt:lpstr>
      <vt:lpstr>Knowledge engineering generally involves these five steps: </vt:lpstr>
      <vt:lpstr>Slide 16</vt:lpstr>
      <vt:lpstr>Why is knowledge engineering important? </vt:lpstr>
      <vt:lpstr>System – building aids</vt:lpstr>
      <vt:lpstr>Slide 19</vt:lpstr>
      <vt:lpstr>Stages in the development of Expert System </vt:lpstr>
      <vt:lpstr>Identification:</vt:lpstr>
      <vt:lpstr>Conceptualization: </vt:lpstr>
      <vt:lpstr>Formalization (Designing):</vt:lpstr>
      <vt:lpstr>Implementation:</vt:lpstr>
      <vt:lpstr>Testing (Validation, Verification and Maintenance):</vt:lpstr>
      <vt:lpstr>PROSPECTOR</vt:lpstr>
      <vt:lpstr>Slide 27</vt:lpstr>
      <vt:lpstr>Some of the important features and contributions of PROSPECTOR are the following: </vt:lpstr>
      <vt:lpstr>PROSPECTOR has 3 modes of operations: Interactive consultation; Batch processing; Compiled execution.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 System</dc:title>
  <dc:creator>Monika</dc:creator>
  <cp:lastModifiedBy>Monika</cp:lastModifiedBy>
  <cp:revision>16</cp:revision>
  <dcterms:created xsi:type="dcterms:W3CDTF">2022-09-18T07:10:19Z</dcterms:created>
  <dcterms:modified xsi:type="dcterms:W3CDTF">2022-09-26T16:40:28Z</dcterms:modified>
</cp:coreProperties>
</file>